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3DCFF-72EE-457C-9671-B2B4ADCBBBFB}" type="datetimeFigureOut">
              <a:rPr lang="es-ES" smtClean="0"/>
              <a:pPr/>
              <a:t>21/09/2012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A2E-12F7-4969-8FA0-0214208C97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3DCFF-72EE-457C-9671-B2B4ADCBBBFB}" type="datetimeFigureOut">
              <a:rPr lang="es-ES" smtClean="0"/>
              <a:pPr/>
              <a:t>21/09/2012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A2E-12F7-4969-8FA0-0214208C97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3DCFF-72EE-457C-9671-B2B4ADCBBBFB}" type="datetimeFigureOut">
              <a:rPr lang="es-ES" smtClean="0"/>
              <a:pPr/>
              <a:t>21/09/2012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A2E-12F7-4969-8FA0-0214208C97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3DCFF-72EE-457C-9671-B2B4ADCBBBFB}" type="datetimeFigureOut">
              <a:rPr lang="es-ES" smtClean="0"/>
              <a:pPr/>
              <a:t>21/09/2012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A2E-12F7-4969-8FA0-0214208C97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3DCFF-72EE-457C-9671-B2B4ADCBBBFB}" type="datetimeFigureOut">
              <a:rPr lang="es-ES" smtClean="0"/>
              <a:pPr/>
              <a:t>21/09/2012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A2E-12F7-4969-8FA0-0214208C97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3DCFF-72EE-457C-9671-B2B4ADCBBBFB}" type="datetimeFigureOut">
              <a:rPr lang="es-ES" smtClean="0"/>
              <a:pPr/>
              <a:t>21/09/2012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A2E-12F7-4969-8FA0-0214208C97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3DCFF-72EE-457C-9671-B2B4ADCBBBFB}" type="datetimeFigureOut">
              <a:rPr lang="es-ES" smtClean="0"/>
              <a:pPr/>
              <a:t>21/09/2012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A2E-12F7-4969-8FA0-0214208C97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3DCFF-72EE-457C-9671-B2B4ADCBBBFB}" type="datetimeFigureOut">
              <a:rPr lang="es-ES" smtClean="0"/>
              <a:pPr/>
              <a:t>21/09/2012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A2E-12F7-4969-8FA0-0214208C97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3DCFF-72EE-457C-9671-B2B4ADCBBBFB}" type="datetimeFigureOut">
              <a:rPr lang="es-ES" smtClean="0"/>
              <a:pPr/>
              <a:t>21/09/2012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A2E-12F7-4969-8FA0-0214208C97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3DCFF-72EE-457C-9671-B2B4ADCBBBFB}" type="datetimeFigureOut">
              <a:rPr lang="es-ES" smtClean="0"/>
              <a:pPr/>
              <a:t>21/09/2012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5A2E-12F7-4969-8FA0-0214208C97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3DCFF-72EE-457C-9671-B2B4ADCBBBFB}" type="datetimeFigureOut">
              <a:rPr lang="es-ES" smtClean="0"/>
              <a:pPr/>
              <a:t>21/09/2012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CAF5A2E-12F7-4969-8FA0-0214208C972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03DCFF-72EE-457C-9671-B2B4ADCBBBFB}" type="datetimeFigureOut">
              <a:rPr lang="es-ES" smtClean="0"/>
              <a:pPr/>
              <a:t>21/09/2012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AF5A2E-12F7-4969-8FA0-0214208C972A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NATALIA\Escritorio\descar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071545"/>
            <a:ext cx="2500330" cy="28321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7851648" cy="1828800"/>
          </a:xfrm>
        </p:spPr>
        <p:txBody>
          <a:bodyPr/>
          <a:lstStyle/>
          <a:p>
            <a:pPr algn="ctr"/>
            <a:r>
              <a:rPr lang="es-ES" dirty="0" smtClean="0"/>
              <a:t>DESARROLLO DEL BEBÉ DE 0 A 1 AÑO</a:t>
            </a:r>
            <a:endParaRPr lang="es-ES" dirty="0"/>
          </a:p>
        </p:txBody>
      </p:sp>
      <p:pic>
        <p:nvPicPr>
          <p:cNvPr id="1027" name="Picture 3" descr="D:\Documents and Settings\NATALIA\Escritorio\Bebés-en-la-pisc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857628"/>
            <a:ext cx="3935431" cy="2558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124744"/>
            <a:ext cx="2212848" cy="576064"/>
          </a:xfrm>
        </p:spPr>
        <p:txBody>
          <a:bodyPr anchor="t"/>
          <a:lstStyle/>
          <a:p>
            <a:r>
              <a:rPr lang="es-ES" dirty="0" smtClean="0"/>
              <a:t>De 7 a 8 meses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1844824"/>
            <a:ext cx="2594248" cy="4032448"/>
          </a:xfrm>
        </p:spPr>
        <p:txBody>
          <a:bodyPr>
            <a:normAutofit/>
          </a:bodyPr>
          <a:lstStyle/>
          <a:p>
            <a:r>
              <a:rPr lang="es-ES" sz="1600" dirty="0" smtClean="0"/>
              <a:t>Logra introducir un objeto en una caja</a:t>
            </a:r>
          </a:p>
          <a:p>
            <a:endParaRPr lang="es-ES" sz="1600" dirty="0" smtClean="0"/>
          </a:p>
          <a:p>
            <a:r>
              <a:rPr lang="es-ES" sz="1600" dirty="0" smtClean="0"/>
              <a:t>Agarra cosas y se la mete a la boca</a:t>
            </a:r>
          </a:p>
          <a:p>
            <a:endParaRPr lang="es-ES" sz="1600" dirty="0" smtClean="0"/>
          </a:p>
          <a:p>
            <a:r>
              <a:rPr lang="es-ES" sz="1600" dirty="0" smtClean="0"/>
              <a:t>Emite sonidos espontáneamente y también imitando</a:t>
            </a:r>
          </a:p>
          <a:p>
            <a:endParaRPr lang="es-ES" sz="1600" dirty="0" smtClean="0"/>
          </a:p>
          <a:p>
            <a:r>
              <a:rPr lang="es-ES" sz="1600" dirty="0" smtClean="0"/>
              <a:t>Se arrastra hacia adelante y hacia atrás pero no logra levantar el abdomen</a:t>
            </a:r>
            <a:endParaRPr lang="es-ES" sz="1600" dirty="0"/>
          </a:p>
        </p:txBody>
      </p:sp>
      <p:pic>
        <p:nvPicPr>
          <p:cNvPr id="5" name="4 Marcador de posición de imagen" descr="El-estrabismo-en-bebé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928" r="10928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595819"/>
          </a:xfrm>
        </p:spPr>
        <p:txBody>
          <a:bodyPr anchor="t"/>
          <a:lstStyle/>
          <a:p>
            <a:r>
              <a:rPr lang="es-ES" dirty="0" smtClean="0"/>
              <a:t>De 8 a 9 meses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11560" y="1916832"/>
            <a:ext cx="2378224" cy="3816424"/>
          </a:xfrm>
        </p:spPr>
        <p:txBody>
          <a:bodyPr/>
          <a:lstStyle/>
          <a:p>
            <a:r>
              <a:rPr lang="es-ES" sz="1600" dirty="0" smtClean="0"/>
              <a:t>Utiliza índice y pulgar para tomar objetos pequeños</a:t>
            </a:r>
          </a:p>
          <a:p>
            <a:endParaRPr lang="es-ES" sz="1600" dirty="0" smtClean="0"/>
          </a:p>
          <a:p>
            <a:r>
              <a:rPr lang="es-ES" sz="1600" dirty="0" smtClean="0"/>
              <a:t>Puede llevarse el pan a la boca</a:t>
            </a:r>
          </a:p>
          <a:p>
            <a:endParaRPr lang="es-ES" sz="1600" dirty="0" smtClean="0"/>
          </a:p>
          <a:p>
            <a:r>
              <a:rPr lang="es-ES" sz="1600" dirty="0" smtClean="0"/>
              <a:t>Señala con el dedo el objeto o lugar donde quiere ir</a:t>
            </a:r>
          </a:p>
          <a:p>
            <a:endParaRPr lang="es-ES" sz="1600" dirty="0" smtClean="0"/>
          </a:p>
          <a:p>
            <a:r>
              <a:rPr lang="es-ES" sz="1600" dirty="0" smtClean="0"/>
              <a:t>Se pone de pie agarrándose de algo</a:t>
            </a:r>
          </a:p>
          <a:p>
            <a:endParaRPr lang="es-ES" dirty="0"/>
          </a:p>
        </p:txBody>
      </p:sp>
      <p:pic>
        <p:nvPicPr>
          <p:cNvPr id="5" name="4 Marcador de posición de imagen" descr="vestidos-para-beb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287" r="3287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595820"/>
          </a:xfrm>
        </p:spPr>
        <p:txBody>
          <a:bodyPr anchor="t"/>
          <a:lstStyle/>
          <a:p>
            <a:r>
              <a:rPr lang="es-ES" dirty="0" smtClean="0"/>
              <a:t>De 9 a 10 meses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1988840"/>
            <a:ext cx="2594248" cy="3744416"/>
          </a:xfrm>
        </p:spPr>
        <p:txBody>
          <a:bodyPr>
            <a:normAutofit/>
          </a:bodyPr>
          <a:lstStyle/>
          <a:p>
            <a:r>
              <a:rPr lang="es-ES" sz="1600" dirty="0" smtClean="0"/>
              <a:t>Utiliza la voz para llamar la atención, en vez de usar el llanto</a:t>
            </a:r>
          </a:p>
          <a:p>
            <a:endParaRPr lang="es-ES" sz="1600" dirty="0" smtClean="0"/>
          </a:p>
          <a:p>
            <a:r>
              <a:rPr lang="es-ES" sz="1600" dirty="0" smtClean="0"/>
              <a:t>El gateo se sigue perfeccionando</a:t>
            </a:r>
          </a:p>
          <a:p>
            <a:endParaRPr lang="es-ES" sz="1600" dirty="0" smtClean="0"/>
          </a:p>
          <a:p>
            <a:r>
              <a:rPr lang="es-ES" sz="1600" dirty="0" smtClean="0"/>
              <a:t>Puede llegar a ponerse de pie sin ayuda</a:t>
            </a:r>
          </a:p>
          <a:p>
            <a:endParaRPr lang="es-ES" sz="1600" dirty="0" smtClean="0"/>
          </a:p>
          <a:p>
            <a:r>
              <a:rPr lang="es-ES" sz="1600" dirty="0" smtClean="0"/>
              <a:t>Estando de pie es capaz de sentarse</a:t>
            </a:r>
            <a:endParaRPr lang="es-ES" sz="1600" dirty="0"/>
          </a:p>
        </p:txBody>
      </p:sp>
      <p:pic>
        <p:nvPicPr>
          <p:cNvPr id="5" name="4 Marcador de posición de imagen" descr="Bebe-mirand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310" r="4310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595820"/>
          </a:xfrm>
        </p:spPr>
        <p:txBody>
          <a:bodyPr anchor="t"/>
          <a:lstStyle/>
          <a:p>
            <a:r>
              <a:rPr lang="es-ES" dirty="0" smtClean="0"/>
              <a:t>De 10 a 11 meses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11560" y="2060848"/>
            <a:ext cx="2666256" cy="3960440"/>
          </a:xfrm>
        </p:spPr>
        <p:txBody>
          <a:bodyPr>
            <a:normAutofit/>
          </a:bodyPr>
          <a:lstStyle/>
          <a:p>
            <a:r>
              <a:rPr lang="es-ES" sz="1600" dirty="0" smtClean="0"/>
              <a:t>Coge con su mano el biberón</a:t>
            </a:r>
          </a:p>
          <a:p>
            <a:endParaRPr lang="es-ES" sz="1600" dirty="0" smtClean="0"/>
          </a:p>
          <a:p>
            <a:r>
              <a:rPr lang="es-ES" sz="1600" dirty="0" smtClean="0"/>
              <a:t>Da sus primeros pasos apoyado en una </a:t>
            </a:r>
            <a:r>
              <a:rPr lang="es-ES" sz="1600" dirty="0" err="1" smtClean="0"/>
              <a:t>parede</a:t>
            </a:r>
            <a:endParaRPr lang="es-ES" sz="1600" dirty="0" smtClean="0"/>
          </a:p>
          <a:p>
            <a:endParaRPr lang="es-ES" sz="1600" dirty="0" smtClean="0"/>
          </a:p>
          <a:p>
            <a:r>
              <a:rPr lang="es-ES" sz="1600" dirty="0" smtClean="0"/>
              <a:t>Sube y baja escaleras gateando</a:t>
            </a:r>
          </a:p>
          <a:p>
            <a:endParaRPr lang="es-ES" sz="1600" dirty="0" smtClean="0"/>
          </a:p>
          <a:p>
            <a:r>
              <a:rPr lang="es-ES" sz="1600" dirty="0" smtClean="0"/>
              <a:t>Intenta subirse a las sillas</a:t>
            </a:r>
            <a:endParaRPr lang="es-ES" sz="1600" dirty="0"/>
          </a:p>
        </p:txBody>
      </p:sp>
      <p:pic>
        <p:nvPicPr>
          <p:cNvPr id="5" name="4 Marcador de posición de imagen" descr="linda-cinta-para-bebes-tejida-en-dos-agujas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229" r="11229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595820"/>
          </a:xfrm>
        </p:spPr>
        <p:txBody>
          <a:bodyPr anchor="t"/>
          <a:lstStyle/>
          <a:p>
            <a:r>
              <a:rPr lang="es-ES" dirty="0" smtClean="0"/>
              <a:t>De 11 a 12 meses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1988840"/>
            <a:ext cx="2450232" cy="3888432"/>
          </a:xfrm>
        </p:spPr>
        <p:txBody>
          <a:bodyPr/>
          <a:lstStyle/>
          <a:p>
            <a:r>
              <a:rPr lang="es-ES" sz="1600" dirty="0" smtClean="0"/>
              <a:t>Mete, saca he inserta objetos pequeños con mayor precisión</a:t>
            </a:r>
          </a:p>
          <a:p>
            <a:endParaRPr lang="es-ES" sz="1600" dirty="0" smtClean="0"/>
          </a:p>
          <a:p>
            <a:r>
              <a:rPr lang="es-ES" sz="1600" dirty="0" smtClean="0"/>
              <a:t>Camina llevándole de la mano</a:t>
            </a:r>
          </a:p>
          <a:p>
            <a:endParaRPr lang="es-ES" sz="1600" dirty="0" smtClean="0"/>
          </a:p>
          <a:p>
            <a:r>
              <a:rPr lang="es-ES" sz="1600" dirty="0" smtClean="0"/>
              <a:t>Hace garabatos débiles luego de una celebración</a:t>
            </a:r>
          </a:p>
          <a:p>
            <a:endParaRPr lang="es-ES" sz="1600" dirty="0" smtClean="0"/>
          </a:p>
          <a:p>
            <a:r>
              <a:rPr lang="es-ES" sz="1600" dirty="0" smtClean="0"/>
              <a:t>Bebe solo de un vaso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5" name="4 Marcador de posición de imagen" descr="images (1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192" r="10192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Desarrollo cognitivo y cognoscitivo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s-CO" dirty="0"/>
              <a:t>Es el </a:t>
            </a:r>
            <a:r>
              <a:rPr lang="es-CO" dirty="0" smtClean="0"/>
              <a:t>proceso evolutivo </a:t>
            </a:r>
            <a:r>
              <a:rPr lang="es-CO" dirty="0"/>
              <a:t>de transformación que permite al niño ir desarrollando habilidades y destrezas, por medio de adquisición de experiencias y aprendizajes, para su adaptación al </a:t>
            </a:r>
            <a:r>
              <a:rPr lang="es-CO" dirty="0" smtClean="0"/>
              <a:t>medio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xmlns="" val="259926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523812"/>
          </a:xfrm>
        </p:spPr>
        <p:txBody>
          <a:bodyPr anchor="t"/>
          <a:lstStyle/>
          <a:p>
            <a:r>
              <a:rPr lang="es-CO" dirty="0" smtClean="0"/>
              <a:t>De 0 a 1 mes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1916832"/>
            <a:ext cx="2594248" cy="3672408"/>
          </a:xfrm>
        </p:spPr>
        <p:txBody>
          <a:bodyPr>
            <a:normAutofit/>
          </a:bodyPr>
          <a:lstStyle/>
          <a:p>
            <a:r>
              <a:rPr lang="es-CO" sz="1700" dirty="0" smtClean="0"/>
              <a:t>Mecanismos de reflejos (innatos)</a:t>
            </a:r>
          </a:p>
          <a:p>
            <a:pPr marL="285750" indent="-285750">
              <a:buFontTx/>
              <a:buChar char="-"/>
            </a:pPr>
            <a:r>
              <a:rPr lang="es-CO" sz="1700" dirty="0" smtClean="0"/>
              <a:t>Presión </a:t>
            </a:r>
          </a:p>
          <a:p>
            <a:pPr marL="285750" indent="-285750">
              <a:buFontTx/>
              <a:buChar char="-"/>
            </a:pPr>
            <a:r>
              <a:rPr lang="es-CO" sz="1700" dirty="0" smtClean="0"/>
              <a:t>Rotación</a:t>
            </a:r>
          </a:p>
          <a:p>
            <a:pPr marL="285750" indent="-285750">
              <a:buFontTx/>
              <a:buChar char="-"/>
            </a:pPr>
            <a:r>
              <a:rPr lang="es-CO" sz="1700" dirty="0" smtClean="0"/>
              <a:t>Succión</a:t>
            </a:r>
          </a:p>
          <a:p>
            <a:endParaRPr lang="es-CO" sz="1700" dirty="0" smtClean="0"/>
          </a:p>
          <a:p>
            <a:r>
              <a:rPr lang="es-CO" sz="1700" dirty="0" smtClean="0"/>
              <a:t>Con la función de supervivencia y crear vínculos afectivos</a:t>
            </a:r>
            <a:endParaRPr lang="es-CO" sz="17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122" r="11122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9459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523811"/>
          </a:xfrm>
        </p:spPr>
        <p:txBody>
          <a:bodyPr anchor="t"/>
          <a:lstStyle/>
          <a:p>
            <a:r>
              <a:rPr lang="es-CO" dirty="0" smtClean="0"/>
              <a:t>De 1 a 4 meses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1916832"/>
            <a:ext cx="2522240" cy="3312368"/>
          </a:xfrm>
        </p:spPr>
        <p:txBody>
          <a:bodyPr>
            <a:normAutofit/>
          </a:bodyPr>
          <a:lstStyle/>
          <a:p>
            <a:r>
              <a:rPr lang="es-CO" sz="1600" dirty="0" smtClean="0"/>
              <a:t>Los reflejos se vuelven un habito Porque les gusta y lo repiten</a:t>
            </a:r>
          </a:p>
          <a:p>
            <a:endParaRPr lang="es-CO" sz="1600" dirty="0"/>
          </a:p>
          <a:p>
            <a:r>
              <a:rPr lang="es-CO" sz="1600" dirty="0" smtClean="0"/>
              <a:t>Reconoce a su madre </a:t>
            </a:r>
          </a:p>
          <a:p>
            <a:endParaRPr lang="es-CO" sz="1600" dirty="0"/>
          </a:p>
          <a:p>
            <a:r>
              <a:rPr lang="es-CO" sz="1600" dirty="0" smtClean="0"/>
              <a:t>hacen </a:t>
            </a:r>
            <a:r>
              <a:rPr lang="es-CO" sz="1600" dirty="0"/>
              <a:t>sonidos de sílabas </a:t>
            </a:r>
            <a:r>
              <a:rPr lang="es-CO" sz="1600" dirty="0" smtClean="0"/>
              <a:t>sueltas (</a:t>
            </a:r>
            <a:r>
              <a:rPr lang="es-CO" sz="1600" dirty="0"/>
              <a:t>“P” y la “B</a:t>
            </a:r>
            <a:r>
              <a:rPr lang="es-CO" sz="1600" dirty="0" smtClean="0"/>
              <a:t>”)</a:t>
            </a:r>
          </a:p>
          <a:p>
            <a:endParaRPr lang="es-CO" sz="1600" dirty="0"/>
          </a:p>
          <a:p>
            <a:r>
              <a:rPr lang="es-CO" sz="1600" dirty="0"/>
              <a:t>Se interesa en las </a:t>
            </a:r>
            <a:r>
              <a:rPr lang="es-CO" sz="1600" dirty="0" smtClean="0"/>
              <a:t>caras y se aburre si no cambian las actividades</a:t>
            </a:r>
            <a:endParaRPr lang="es-CO" sz="1600" dirty="0"/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81" r="59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17545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980728"/>
            <a:ext cx="2212848" cy="523811"/>
          </a:xfrm>
        </p:spPr>
        <p:txBody>
          <a:bodyPr anchor="t"/>
          <a:lstStyle/>
          <a:p>
            <a:r>
              <a:rPr lang="es-CO" dirty="0" smtClean="0"/>
              <a:t>De 4 a 8 meses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539552" y="1772816"/>
            <a:ext cx="2880320" cy="4176464"/>
          </a:xfrm>
        </p:spPr>
        <p:txBody>
          <a:bodyPr>
            <a:noAutofit/>
          </a:bodyPr>
          <a:lstStyle/>
          <a:p>
            <a:r>
              <a:rPr lang="es-CO" sz="1600" dirty="0"/>
              <a:t>Responde ante las demostraciones de </a:t>
            </a:r>
            <a:r>
              <a:rPr lang="es-CO" sz="1600" dirty="0" smtClean="0"/>
              <a:t>afecto</a:t>
            </a:r>
          </a:p>
          <a:p>
            <a:endParaRPr lang="es-CO" sz="1600" dirty="0"/>
          </a:p>
          <a:p>
            <a:r>
              <a:rPr lang="es-CO" sz="1600" dirty="0"/>
              <a:t>Coordina las manos y los </a:t>
            </a:r>
            <a:r>
              <a:rPr lang="es-CO" sz="1600" dirty="0" smtClean="0"/>
              <a:t>ojos</a:t>
            </a:r>
            <a:endParaRPr lang="es-CO" sz="1600" dirty="0"/>
          </a:p>
          <a:p>
            <a:endParaRPr lang="es-CO" sz="1600" dirty="0" smtClean="0"/>
          </a:p>
          <a:p>
            <a:r>
              <a:rPr lang="es-CO" sz="1600" dirty="0" smtClean="0"/>
              <a:t>Repite situaciones interesantes. No distingue entre medios y fines</a:t>
            </a:r>
          </a:p>
          <a:p>
            <a:endParaRPr lang="es-CO" sz="1600" dirty="0"/>
          </a:p>
          <a:p>
            <a:r>
              <a:rPr lang="es-CO" sz="1600" dirty="0" smtClean="0"/>
              <a:t>No quiere estar solo, se dedica a examinar las cosas</a:t>
            </a:r>
          </a:p>
          <a:p>
            <a:endParaRPr lang="es-CO" sz="1600" dirty="0"/>
          </a:p>
          <a:p>
            <a:r>
              <a:rPr lang="es-CO" sz="1600" dirty="0"/>
              <a:t>Copia </a:t>
            </a:r>
            <a:r>
              <a:rPr lang="es-CO" sz="1600" dirty="0" smtClean="0"/>
              <a:t>sonidos</a:t>
            </a:r>
          </a:p>
          <a:p>
            <a:endParaRPr lang="es-CO" sz="1600" dirty="0"/>
          </a:p>
          <a:p>
            <a:r>
              <a:rPr lang="es-CO" sz="1600" dirty="0"/>
              <a:t>Reacciona cuando se menciona su nombre</a:t>
            </a:r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754" r="14754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9331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595820"/>
          </a:xfrm>
        </p:spPr>
        <p:txBody>
          <a:bodyPr anchor="t"/>
          <a:lstStyle/>
          <a:p>
            <a:r>
              <a:rPr lang="es-CO" dirty="0" smtClean="0"/>
              <a:t>De 8 a 12 meses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1844824"/>
            <a:ext cx="2738264" cy="3672408"/>
          </a:xfrm>
        </p:spPr>
        <p:txBody>
          <a:bodyPr>
            <a:noAutofit/>
          </a:bodyPr>
          <a:lstStyle/>
          <a:p>
            <a:r>
              <a:rPr lang="es-CO" sz="1600" dirty="0"/>
              <a:t>es capaz de distinguir entre medios y </a:t>
            </a:r>
            <a:r>
              <a:rPr lang="es-CO" sz="1600" dirty="0" smtClean="0"/>
              <a:t>fines</a:t>
            </a:r>
          </a:p>
          <a:p>
            <a:endParaRPr lang="es-CO" sz="1600" dirty="0"/>
          </a:p>
          <a:p>
            <a:r>
              <a:rPr lang="es-CO" sz="1600" dirty="0" smtClean="0"/>
              <a:t>Expresa mejor sus sentimientos</a:t>
            </a:r>
          </a:p>
          <a:p>
            <a:endParaRPr lang="es-CO" sz="1600" dirty="0"/>
          </a:p>
          <a:p>
            <a:r>
              <a:rPr lang="es-CO" sz="1600" dirty="0"/>
              <a:t> Probablemente dirán las primeras </a:t>
            </a:r>
            <a:r>
              <a:rPr lang="es-CO" sz="1600" dirty="0" smtClean="0"/>
              <a:t>palabras</a:t>
            </a:r>
          </a:p>
          <a:p>
            <a:endParaRPr lang="es-CO" sz="1600" dirty="0"/>
          </a:p>
          <a:p>
            <a:r>
              <a:rPr lang="es-CO" sz="1600" dirty="0"/>
              <a:t>Entiende cuando se le dice “no</a:t>
            </a:r>
            <a:r>
              <a:rPr lang="es-CO" sz="1600" dirty="0" smtClean="0"/>
              <a:t>”</a:t>
            </a:r>
          </a:p>
          <a:p>
            <a:endParaRPr lang="es-CO" sz="1600" dirty="0"/>
          </a:p>
          <a:p>
            <a:r>
              <a:rPr lang="es-CO" sz="1600" dirty="0"/>
              <a:t>Observa el recorrido de las cosas al caer</a:t>
            </a:r>
          </a:p>
        </p:txBody>
      </p:sp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37" r="10837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1605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El primer año de vida es un periodo de grandes cambios y progresos para el desarrollo del niño, y tiene un valor especial ya que será la base que tendrá el infante para adquirir habilidades y destrezas más complejas.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44792"/>
          </a:xfrm>
        </p:spPr>
        <p:txBody>
          <a:bodyPr>
            <a:normAutofit/>
          </a:bodyPr>
          <a:lstStyle/>
          <a:p>
            <a:pPr algn="ctr"/>
            <a:r>
              <a:rPr lang="es-CO" dirty="0" smtClean="0"/>
              <a:t>Influencia de la natación en el desarrollo del bebé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024336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s-CO" b="1" i="1" dirty="0"/>
              <a:t>podría definirse como una experiencia afectiva, recreativa, placentera y estimulante</a:t>
            </a:r>
            <a:endParaRPr lang="es-CO" b="1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372955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Beneficios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7544" y="2060848"/>
            <a:ext cx="4038600" cy="4434840"/>
          </a:xfrm>
        </p:spPr>
        <p:txBody>
          <a:bodyPr/>
          <a:lstStyle/>
          <a:p>
            <a:r>
              <a:rPr lang="es-CO" dirty="0" smtClean="0"/>
              <a:t>Cuando no </a:t>
            </a:r>
            <a:r>
              <a:rPr lang="es-CO" dirty="0"/>
              <a:t>camina encuentra en el agua la posibilidad de moverse </a:t>
            </a:r>
            <a:r>
              <a:rPr lang="es-CO" dirty="0" smtClean="0"/>
              <a:t>tridimensionalmente</a:t>
            </a:r>
          </a:p>
          <a:p>
            <a:endParaRPr lang="es-CO" dirty="0"/>
          </a:p>
          <a:p>
            <a:r>
              <a:rPr lang="es-CO" dirty="0"/>
              <a:t>mayor </a:t>
            </a:r>
            <a:r>
              <a:rPr lang="es-CO" dirty="0" smtClean="0"/>
              <a:t>libertad </a:t>
            </a:r>
            <a:r>
              <a:rPr lang="es-CO" dirty="0"/>
              <a:t>y continuidad de </a:t>
            </a:r>
            <a:r>
              <a:rPr lang="es-CO" dirty="0" smtClean="0"/>
              <a:t>movimientos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68924" y="2060848"/>
            <a:ext cx="4038600" cy="4434840"/>
          </a:xfrm>
        </p:spPr>
        <p:txBody>
          <a:bodyPr/>
          <a:lstStyle/>
          <a:p>
            <a:r>
              <a:rPr lang="es-CO" dirty="0"/>
              <a:t>nociones de desplazamiento y </a:t>
            </a:r>
            <a:r>
              <a:rPr lang="es-CO" dirty="0" smtClean="0"/>
              <a:t>distancia         coordinación motriz</a:t>
            </a:r>
          </a:p>
          <a:p>
            <a:endParaRPr lang="es-CO" dirty="0"/>
          </a:p>
          <a:p>
            <a:r>
              <a:rPr lang="es-CO" dirty="0" smtClean="0"/>
              <a:t>Fortalece el corazón y los pulmones</a:t>
            </a:r>
            <a:endParaRPr lang="es-CO" dirty="0"/>
          </a:p>
        </p:txBody>
      </p:sp>
      <p:sp>
        <p:nvSpPr>
          <p:cNvPr id="5" name="4 Flecha derecha"/>
          <p:cNvSpPr/>
          <p:nvPr/>
        </p:nvSpPr>
        <p:spPr>
          <a:xfrm>
            <a:off x="6413268" y="3081992"/>
            <a:ext cx="28803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232719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374197"/>
          </a:xfrm>
        </p:spPr>
        <p:txBody>
          <a:bodyPr/>
          <a:lstStyle/>
          <a:p>
            <a:r>
              <a:rPr lang="es-CO" dirty="0" smtClean="0"/>
              <a:t>Ayuda al sistema inmunológico</a:t>
            </a:r>
          </a:p>
          <a:p>
            <a:endParaRPr lang="es-CO" dirty="0"/>
          </a:p>
          <a:p>
            <a:r>
              <a:rPr lang="es-CO" dirty="0" smtClean="0"/>
              <a:t>Aumenta el coeficiente intelectual</a:t>
            </a:r>
          </a:p>
          <a:p>
            <a:endParaRPr lang="es-CO" dirty="0"/>
          </a:p>
          <a:p>
            <a:r>
              <a:rPr lang="es-CO" dirty="0" smtClean="0"/>
              <a:t>Desarrollan una percepción mayor del mundo que los rodea</a:t>
            </a:r>
          </a:p>
          <a:p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038600" cy="5374197"/>
          </a:xfrm>
        </p:spPr>
        <p:txBody>
          <a:bodyPr/>
          <a:lstStyle/>
          <a:p>
            <a:r>
              <a:rPr lang="es-CO" dirty="0" smtClean="0"/>
              <a:t>Estimula la capacidad del juego</a:t>
            </a:r>
          </a:p>
          <a:p>
            <a:endParaRPr lang="es-CO" dirty="0"/>
          </a:p>
          <a:p>
            <a:r>
              <a:rPr lang="es-CO" dirty="0" smtClean="0"/>
              <a:t>Fortalece relación afectiva con los padres</a:t>
            </a:r>
          </a:p>
          <a:p>
            <a:endParaRPr lang="es-CO" dirty="0"/>
          </a:p>
          <a:p>
            <a:r>
              <a:rPr lang="es-CO" dirty="0" smtClean="0"/>
              <a:t>Inicia la socialización sin traumas en un ambiente lúdico y recreativo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xmlns="" val="283879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4038600" cy="5086165"/>
          </a:xfrm>
        </p:spPr>
        <p:txBody>
          <a:bodyPr/>
          <a:lstStyle/>
          <a:p>
            <a:r>
              <a:rPr lang="es-CO" dirty="0" smtClean="0"/>
              <a:t>Desarrolla habilidades vitales de supervivencia</a:t>
            </a:r>
          </a:p>
          <a:p>
            <a:endParaRPr lang="es-CO" dirty="0"/>
          </a:p>
          <a:p>
            <a:r>
              <a:rPr lang="es-CO" dirty="0" smtClean="0"/>
              <a:t>Ayuda a relajarse y conciliar mejor el sueño</a:t>
            </a:r>
          </a:p>
          <a:p>
            <a:endParaRPr lang="es-CO" dirty="0"/>
          </a:p>
          <a:p>
            <a:r>
              <a:rPr lang="es-CO" dirty="0" smtClean="0"/>
              <a:t>Mejora la seguridad y confianza del bebé </a:t>
            </a:r>
            <a:endParaRPr lang="es-CO" dirty="0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1916832"/>
            <a:ext cx="3881645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2807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1340768"/>
            <a:ext cx="3105544" cy="1824232"/>
          </a:xfrm>
        </p:spPr>
        <p:txBody>
          <a:bodyPr/>
          <a:lstStyle/>
          <a:p>
            <a:r>
              <a:rPr lang="es-CO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</a:t>
            </a:r>
            <a:endParaRPr lang="es-CO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788024" y="4365104"/>
            <a:ext cx="3451920" cy="1797744"/>
          </a:xfrm>
        </p:spPr>
        <p:txBody>
          <a:bodyPr>
            <a:normAutofit/>
          </a:bodyPr>
          <a:lstStyle/>
          <a:p>
            <a:pPr algn="r"/>
            <a:r>
              <a:rPr lang="es-CO" sz="2000" dirty="0" smtClean="0"/>
              <a:t>Daniela </a:t>
            </a:r>
            <a:r>
              <a:rPr lang="es-CO" sz="2000" dirty="0" smtClean="0"/>
              <a:t>Oviedo M.</a:t>
            </a:r>
          </a:p>
          <a:p>
            <a:pPr algn="r"/>
            <a:r>
              <a:rPr lang="es-CO" sz="2000" dirty="0" err="1" smtClean="0"/>
              <a:t>Nathalia</a:t>
            </a:r>
            <a:r>
              <a:rPr lang="es-CO" sz="2000" dirty="0" smtClean="0"/>
              <a:t> A. Peláez D.</a:t>
            </a:r>
          </a:p>
          <a:p>
            <a:pPr algn="r"/>
            <a:r>
              <a:rPr lang="es-CO" sz="2000" dirty="0" smtClean="0"/>
              <a:t>Oscar Díaz O.</a:t>
            </a:r>
          </a:p>
          <a:p>
            <a:pPr algn="r"/>
            <a:r>
              <a:rPr lang="es-CO" sz="2000" dirty="0" smtClean="0"/>
              <a:t>Juan David </a:t>
            </a:r>
            <a:r>
              <a:rPr lang="es-CO" sz="2000" dirty="0" smtClean="0"/>
              <a:t>Córdoba </a:t>
            </a:r>
            <a:r>
              <a:rPr lang="es-CO" sz="2000" dirty="0" smtClean="0"/>
              <a:t>B. </a:t>
            </a:r>
            <a:endParaRPr lang="es-CO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526815" y="4797152"/>
            <a:ext cx="4608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smtClean="0"/>
              <a:t>Natación </a:t>
            </a:r>
            <a:r>
              <a:rPr lang="es-CO" sz="2000" dirty="0" smtClean="0"/>
              <a:t>III semestre</a:t>
            </a:r>
          </a:p>
          <a:p>
            <a:r>
              <a:rPr lang="es-CO" sz="2000" dirty="0" smtClean="0"/>
              <a:t>Ciencias del </a:t>
            </a:r>
            <a:r>
              <a:rPr lang="es-CO" sz="2000" dirty="0" smtClean="0"/>
              <a:t>Deporte </a:t>
            </a:r>
            <a:r>
              <a:rPr lang="es-CO" sz="2000" dirty="0" smtClean="0"/>
              <a:t>y la </a:t>
            </a:r>
            <a:r>
              <a:rPr lang="es-CO" sz="2000" dirty="0" smtClean="0"/>
              <a:t>Recreación</a:t>
            </a:r>
            <a:endParaRPr lang="es-CO" sz="2000" dirty="0" smtClean="0"/>
          </a:p>
          <a:p>
            <a:r>
              <a:rPr lang="es-CO" sz="2000" dirty="0" smtClean="0"/>
              <a:t>Universidad </a:t>
            </a:r>
            <a:r>
              <a:rPr lang="es-CO" sz="2000" dirty="0" smtClean="0"/>
              <a:t>Tecnológica </a:t>
            </a:r>
            <a:r>
              <a:rPr lang="es-CO" sz="2000" dirty="0" smtClean="0"/>
              <a:t>de </a:t>
            </a:r>
            <a:r>
              <a:rPr lang="es-CO" sz="2000" dirty="0"/>
              <a:t>P</a:t>
            </a:r>
            <a:r>
              <a:rPr lang="es-CO" sz="2000" dirty="0" smtClean="0"/>
              <a:t>ereira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xmlns="" val="143779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894682"/>
          </a:xfrm>
        </p:spPr>
        <p:txBody>
          <a:bodyPr anchor="t">
            <a:normAutofit/>
          </a:bodyPr>
          <a:lstStyle/>
          <a:p>
            <a:r>
              <a:rPr lang="es-ES" dirty="0" smtClean="0"/>
              <a:t>Desarrollo motor</a:t>
            </a:r>
            <a:br>
              <a:rPr lang="es-ES" dirty="0" smtClean="0"/>
            </a:br>
            <a:r>
              <a:rPr lang="es-ES" dirty="0" smtClean="0"/>
              <a:t>de 0 a 1 mes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571472" y="2214554"/>
            <a:ext cx="2500330" cy="3079303"/>
          </a:xfrm>
        </p:spPr>
        <p:txBody>
          <a:bodyPr>
            <a:normAutofit lnSpcReduction="10000"/>
          </a:bodyPr>
          <a:lstStyle/>
          <a:p>
            <a:r>
              <a:rPr lang="es-ES" sz="1600" dirty="0" smtClean="0"/>
              <a:t>Boca abajo, levanta la cabeza por algunos segundos.</a:t>
            </a:r>
          </a:p>
          <a:p>
            <a:endParaRPr lang="es-ES" sz="1600" dirty="0" smtClean="0"/>
          </a:p>
          <a:p>
            <a:r>
              <a:rPr lang="es-ES" sz="1600" dirty="0" smtClean="0"/>
              <a:t>Reacciona ante el ruido de una campanilla</a:t>
            </a:r>
          </a:p>
          <a:p>
            <a:endParaRPr lang="es-ES" sz="1600" dirty="0" smtClean="0"/>
          </a:p>
          <a:p>
            <a:r>
              <a:rPr lang="es-ES" sz="1600" dirty="0" smtClean="0"/>
              <a:t>Aprieta el dedo colocado en su mano</a:t>
            </a:r>
          </a:p>
          <a:p>
            <a:endParaRPr lang="es-ES" sz="1600" dirty="0" smtClean="0"/>
          </a:p>
          <a:p>
            <a:r>
              <a:rPr lang="es-ES" sz="1600" dirty="0" smtClean="0"/>
              <a:t>Emite pequeños sonidos guturales</a:t>
            </a:r>
            <a:endParaRPr lang="es-ES" sz="1600" dirty="0"/>
          </a:p>
        </p:txBody>
      </p:sp>
      <p:pic>
        <p:nvPicPr>
          <p:cNvPr id="6" name="5 Marcador de posición de imagen" descr="CIMG095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082" b="18082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319326" cy="537492"/>
          </a:xfrm>
        </p:spPr>
        <p:txBody>
          <a:bodyPr anchor="t"/>
          <a:lstStyle/>
          <a:p>
            <a:r>
              <a:rPr lang="es-ES" dirty="0" smtClean="0"/>
              <a:t>De 1 a 2 meses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1785926"/>
            <a:ext cx="2605078" cy="3222179"/>
          </a:xfrm>
        </p:spPr>
        <p:txBody>
          <a:bodyPr>
            <a:noAutofit/>
          </a:bodyPr>
          <a:lstStyle/>
          <a:p>
            <a:r>
              <a:rPr lang="es-ES" sz="1600" dirty="0" smtClean="0"/>
              <a:t>Inicia el descubrimiento de sus manos, juega con ellas</a:t>
            </a:r>
          </a:p>
          <a:p>
            <a:endParaRPr lang="es-ES" sz="1600" dirty="0" smtClean="0"/>
          </a:p>
          <a:p>
            <a:r>
              <a:rPr lang="es-ES" sz="1600" dirty="0" smtClean="0"/>
              <a:t>Movimientos involuntarios y desordenados, agita pies y manos</a:t>
            </a:r>
          </a:p>
          <a:p>
            <a:endParaRPr lang="es-ES" sz="1600" dirty="0" smtClean="0"/>
          </a:p>
          <a:p>
            <a:r>
              <a:rPr lang="es-ES" sz="1600" dirty="0" smtClean="0"/>
              <a:t>Puede mantener la cabeza alzada</a:t>
            </a:r>
          </a:p>
          <a:p>
            <a:endParaRPr lang="es-ES" sz="1600" dirty="0" smtClean="0"/>
          </a:p>
          <a:p>
            <a:r>
              <a:rPr lang="es-ES" sz="1600" dirty="0" smtClean="0"/>
              <a:t>sigue con la mirada un objeto que se mueve dentro de su campo visual.</a:t>
            </a:r>
            <a:endParaRPr lang="es-ES" sz="1600" dirty="0"/>
          </a:p>
        </p:txBody>
      </p:sp>
      <p:pic>
        <p:nvPicPr>
          <p:cNvPr id="5" name="4 Marcador de posición de imagen" descr="bebe-mir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075" r="13075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124744"/>
            <a:ext cx="2232248" cy="576064"/>
          </a:xfrm>
        </p:spPr>
        <p:txBody>
          <a:bodyPr anchor="t"/>
          <a:lstStyle/>
          <a:p>
            <a:r>
              <a:rPr lang="es-ES" dirty="0" smtClean="0"/>
              <a:t>De 2 a 3 meses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467544" y="1844824"/>
            <a:ext cx="2666256" cy="4032448"/>
          </a:xfrm>
        </p:spPr>
        <p:txBody>
          <a:bodyPr/>
          <a:lstStyle/>
          <a:p>
            <a:r>
              <a:rPr lang="es-ES" sz="1600" dirty="0" smtClean="0"/>
              <a:t>Intenta tomar con la mano un objeto cercano</a:t>
            </a:r>
          </a:p>
          <a:p>
            <a:endParaRPr lang="es-ES" sz="1600" dirty="0" smtClean="0"/>
          </a:p>
          <a:p>
            <a:r>
              <a:rPr lang="es-ES" sz="1600" dirty="0" smtClean="0"/>
              <a:t>Junta , separa y agita sus manos</a:t>
            </a:r>
          </a:p>
          <a:p>
            <a:endParaRPr lang="es-ES" sz="1600" dirty="0" smtClean="0"/>
          </a:p>
          <a:p>
            <a:r>
              <a:rPr lang="es-ES" sz="1600" dirty="0" smtClean="0"/>
              <a:t>Recostado gira hacia la posición dorsal</a:t>
            </a:r>
          </a:p>
          <a:p>
            <a:endParaRPr lang="es-ES" sz="1600" dirty="0" smtClean="0"/>
          </a:p>
          <a:p>
            <a:r>
              <a:rPr lang="es-ES" sz="1600" dirty="0" smtClean="0"/>
              <a:t>Vuelve la cabeza para seguir un objeto.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5" name="4 Marcador de posición de imagen" descr="beb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837" r="10837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595820"/>
          </a:xfrm>
        </p:spPr>
        <p:txBody>
          <a:bodyPr anchor="t"/>
          <a:lstStyle/>
          <a:p>
            <a:r>
              <a:rPr lang="es-ES" dirty="0" smtClean="0"/>
              <a:t>De 3 a 4 meses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11560" y="1916832"/>
            <a:ext cx="2448272" cy="4032448"/>
          </a:xfrm>
        </p:spPr>
        <p:txBody>
          <a:bodyPr>
            <a:noAutofit/>
          </a:bodyPr>
          <a:lstStyle/>
          <a:p>
            <a:r>
              <a:rPr lang="es-ES" sz="1600" dirty="0" smtClean="0"/>
              <a:t>Se sostiene en los codos y es capaz de alzar la cabeza</a:t>
            </a:r>
          </a:p>
          <a:p>
            <a:endParaRPr lang="es-ES" sz="1600" dirty="0" smtClean="0"/>
          </a:p>
          <a:p>
            <a:r>
              <a:rPr lang="es-ES" sz="1600" dirty="0" smtClean="0"/>
              <a:t>Se empuja con las piernas</a:t>
            </a:r>
          </a:p>
          <a:p>
            <a:endParaRPr lang="es-ES" sz="1600" dirty="0" smtClean="0"/>
          </a:p>
          <a:p>
            <a:r>
              <a:rPr lang="es-ES" sz="1600" dirty="0" smtClean="0"/>
              <a:t>Cuando está boca abajo puede darse vuelta y quedar boca arriba</a:t>
            </a:r>
          </a:p>
          <a:p>
            <a:endParaRPr lang="es-ES" sz="1600" dirty="0" smtClean="0"/>
          </a:p>
          <a:p>
            <a:r>
              <a:rPr lang="es-ES" sz="1600" dirty="0" smtClean="0"/>
              <a:t>Reacciona a los sonidos repentinos</a:t>
            </a:r>
            <a:endParaRPr lang="es-ES" sz="1600" dirty="0"/>
          </a:p>
        </p:txBody>
      </p:sp>
      <p:pic>
        <p:nvPicPr>
          <p:cNvPr id="5" name="4 Marcador de posición de imagen" descr="nombres_bebes_varones_hombr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915" r="15915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523811"/>
          </a:xfrm>
        </p:spPr>
        <p:txBody>
          <a:bodyPr anchor="t"/>
          <a:lstStyle/>
          <a:p>
            <a:r>
              <a:rPr lang="es-ES" dirty="0" smtClean="0"/>
              <a:t>De 4 a 5 meses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1772816"/>
            <a:ext cx="2738264" cy="4392488"/>
          </a:xfrm>
        </p:spPr>
        <p:txBody>
          <a:bodyPr/>
          <a:lstStyle/>
          <a:p>
            <a:r>
              <a:rPr lang="es-ES" sz="1600" dirty="0" smtClean="0"/>
              <a:t>Activa el movimiento de sus manos y demuestra que es ambidiestro </a:t>
            </a:r>
          </a:p>
          <a:p>
            <a:endParaRPr lang="es-ES" sz="1600" dirty="0" smtClean="0"/>
          </a:p>
          <a:p>
            <a:r>
              <a:rPr lang="es-ES" sz="1600" dirty="0" smtClean="0"/>
              <a:t>Sostiene con firmeza la cabeza, se apoya en antebrazos y levanta el tórax</a:t>
            </a:r>
          </a:p>
          <a:p>
            <a:endParaRPr lang="es-ES" sz="1600" dirty="0" smtClean="0"/>
          </a:p>
          <a:p>
            <a:r>
              <a:rPr lang="es-ES" sz="1600" dirty="0" smtClean="0"/>
              <a:t>Puede sostener un juguete y sacudirlo </a:t>
            </a:r>
          </a:p>
          <a:p>
            <a:endParaRPr lang="es-ES" sz="1600" dirty="0" smtClean="0"/>
          </a:p>
          <a:p>
            <a:r>
              <a:rPr lang="es-ES" sz="1600" dirty="0" smtClean="0"/>
              <a:t>Vocaliza cuando se le habla.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5" name="4 Marcador de posición de imagen" descr="40390-0-bebes-tierno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451804"/>
          </a:xfrm>
        </p:spPr>
        <p:txBody>
          <a:bodyPr anchor="t"/>
          <a:lstStyle/>
          <a:p>
            <a:r>
              <a:rPr lang="es-ES" dirty="0" smtClean="0"/>
              <a:t>De 5 a 6 meses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539552" y="1988840"/>
            <a:ext cx="2448272" cy="4032448"/>
          </a:xfrm>
        </p:spPr>
        <p:txBody>
          <a:bodyPr>
            <a:normAutofit/>
          </a:bodyPr>
          <a:lstStyle/>
          <a:p>
            <a:r>
              <a:rPr lang="es-ES" sz="1600" dirty="0" smtClean="0"/>
              <a:t>Extiende sus manos para atrapar aquello que le llama la atención</a:t>
            </a:r>
          </a:p>
          <a:p>
            <a:endParaRPr lang="es-ES" sz="1600" dirty="0" smtClean="0"/>
          </a:p>
          <a:p>
            <a:r>
              <a:rPr lang="es-ES" sz="1600" dirty="0" smtClean="0"/>
              <a:t>Da palmadas con sus manos</a:t>
            </a:r>
          </a:p>
          <a:p>
            <a:endParaRPr lang="es-ES" sz="1600" dirty="0" smtClean="0"/>
          </a:p>
          <a:p>
            <a:r>
              <a:rPr lang="es-ES" sz="1600" dirty="0" smtClean="0"/>
              <a:t>Intenta arrastrarse al apoyarse en sus  manos</a:t>
            </a:r>
          </a:p>
          <a:p>
            <a:endParaRPr lang="es-ES" sz="1600" dirty="0" smtClean="0"/>
          </a:p>
          <a:p>
            <a:r>
              <a:rPr lang="es-ES" sz="1600" dirty="0" smtClean="0"/>
              <a:t>Busca con su mirada objetos que desaparecen</a:t>
            </a:r>
            <a:endParaRPr lang="es-ES" sz="1600" dirty="0"/>
          </a:p>
        </p:txBody>
      </p:sp>
      <p:pic>
        <p:nvPicPr>
          <p:cNvPr id="5" name="4 Marcador de posición de imagen" descr="imag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050" r="11050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523812"/>
          </a:xfrm>
        </p:spPr>
        <p:txBody>
          <a:bodyPr anchor="t"/>
          <a:lstStyle/>
          <a:p>
            <a:r>
              <a:rPr lang="es-ES" dirty="0" smtClean="0"/>
              <a:t>De 6 a 7 meses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11560" y="1916832"/>
            <a:ext cx="2450232" cy="3816424"/>
          </a:xfrm>
        </p:spPr>
        <p:txBody>
          <a:bodyPr>
            <a:normAutofit/>
          </a:bodyPr>
          <a:lstStyle/>
          <a:p>
            <a:r>
              <a:rPr lang="es-ES" sz="1600" dirty="0" smtClean="0"/>
              <a:t>Agarra objetos </a:t>
            </a:r>
            <a:r>
              <a:rPr lang="es-ES" sz="1600" dirty="0" err="1" smtClean="0"/>
              <a:t>simultaneamente</a:t>
            </a:r>
            <a:r>
              <a:rPr lang="es-ES" sz="1600" dirty="0" smtClean="0"/>
              <a:t> con ambas manos</a:t>
            </a:r>
          </a:p>
          <a:p>
            <a:endParaRPr lang="es-ES" sz="1600" dirty="0" smtClean="0"/>
          </a:p>
          <a:p>
            <a:r>
              <a:rPr lang="es-ES" sz="1600" dirty="0" smtClean="0"/>
              <a:t>Es capaz de permanecer sentado</a:t>
            </a:r>
          </a:p>
          <a:p>
            <a:endParaRPr lang="es-ES" sz="1600" dirty="0" smtClean="0"/>
          </a:p>
          <a:p>
            <a:r>
              <a:rPr lang="es-ES" sz="1600" dirty="0" smtClean="0"/>
              <a:t>Inicia el gateo de arrastre hacia adelante</a:t>
            </a:r>
          </a:p>
          <a:p>
            <a:endParaRPr lang="es-ES" sz="1600" dirty="0" smtClean="0"/>
          </a:p>
          <a:p>
            <a:r>
              <a:rPr lang="es-ES" sz="1600" dirty="0" smtClean="0"/>
              <a:t>Discrimina personas, objetos y situaciones conocidos</a:t>
            </a:r>
            <a:endParaRPr lang="es-ES" sz="1600" dirty="0"/>
          </a:p>
        </p:txBody>
      </p:sp>
      <p:pic>
        <p:nvPicPr>
          <p:cNvPr id="5" name="4 Marcador de posición de imagen" descr="fotos_de_bebes_20111130_119623966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23" r="1123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471</TotalTime>
  <Words>717</Words>
  <Application>Microsoft Office PowerPoint</Application>
  <PresentationFormat>Presentación en pantalla (4:3)</PresentationFormat>
  <Paragraphs>171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Flujo</vt:lpstr>
      <vt:lpstr>DESARROLLO DEL BEBÉ DE 0 A 1 AÑO</vt:lpstr>
      <vt:lpstr>Diapositiva 2</vt:lpstr>
      <vt:lpstr>Desarrollo motor de 0 a 1 mes</vt:lpstr>
      <vt:lpstr>De 1 a 2 meses</vt:lpstr>
      <vt:lpstr>De 2 a 3 meses</vt:lpstr>
      <vt:lpstr>De 3 a 4 meses</vt:lpstr>
      <vt:lpstr>De 4 a 5 meses</vt:lpstr>
      <vt:lpstr>De 5 a 6 meses</vt:lpstr>
      <vt:lpstr>De 6 a 7 meses</vt:lpstr>
      <vt:lpstr>De 7 a 8 meses</vt:lpstr>
      <vt:lpstr>De 8 a 9 meses</vt:lpstr>
      <vt:lpstr>De 9 a 10 meses</vt:lpstr>
      <vt:lpstr>De 10 a 11 meses</vt:lpstr>
      <vt:lpstr>De 11 a 12 meses</vt:lpstr>
      <vt:lpstr>Desarrollo cognitivo y cognoscitivo </vt:lpstr>
      <vt:lpstr>De 0 a 1 mes</vt:lpstr>
      <vt:lpstr>De 1 a 4 meses</vt:lpstr>
      <vt:lpstr>De 4 a 8 meses</vt:lpstr>
      <vt:lpstr>De 8 a 12 meses</vt:lpstr>
      <vt:lpstr>Influencia de la natación en el desarrollo del bebé</vt:lpstr>
      <vt:lpstr>Beneficios</vt:lpstr>
      <vt:lpstr>Diapositiva 22</vt:lpstr>
      <vt:lpstr>Diapositiva 23</vt:lpstr>
      <vt:lpstr>FIN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NATALIA</dc:creator>
  <cp:lastModifiedBy>Diego</cp:lastModifiedBy>
  <cp:revision>51</cp:revision>
  <dcterms:created xsi:type="dcterms:W3CDTF">2012-09-24T23:41:02Z</dcterms:created>
  <dcterms:modified xsi:type="dcterms:W3CDTF">2012-09-21T18:40:07Z</dcterms:modified>
</cp:coreProperties>
</file>